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2"/>
  </p:notesMasterIdLst>
  <p:sldIdLst>
    <p:sldId id="331" r:id="rId2"/>
    <p:sldId id="332" r:id="rId3"/>
    <p:sldId id="333" r:id="rId4"/>
    <p:sldId id="334" r:id="rId5"/>
    <p:sldId id="335" r:id="rId6"/>
    <p:sldId id="336" r:id="rId7"/>
    <p:sldId id="302" r:id="rId8"/>
    <p:sldId id="316" r:id="rId9"/>
    <p:sldId id="317" r:id="rId10"/>
    <p:sldId id="31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FF99"/>
    <a:srgbClr val="66FF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E342A-2113-47CC-86E5-0E6B7B34DDA2}" type="datetimeFigureOut">
              <a:rPr lang="fr-FR" smtClean="0"/>
              <a:t>06/06/2020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BA287-B605-429C-A773-AF72A52DAC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79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BA287-B605-429C-A773-AF72A52DAC1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40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BA287-B605-429C-A773-AF72A52DAC1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79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BA287-B605-429C-A773-AF72A52DAC1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13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BA287-B605-429C-A773-AF72A52DAC1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564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BA287-B605-429C-A773-AF72A52DAC1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343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BA287-B605-429C-A773-AF72A52DAC1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96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BA287-B605-429C-A773-AF72A52DAC1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860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BA287-B605-429C-A773-AF72A52DAC1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024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BA287-B605-429C-A773-AF72A52DAC1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55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68018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2647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162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433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14700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586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260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267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905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232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61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88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670" y="526472"/>
            <a:ext cx="5521094" cy="5809673"/>
          </a:xfrm>
        </p:spPr>
        <p:txBody>
          <a:bodyPr vert="horz" lIns="91440" tIns="45720" rIns="91440" bIns="45720" rtlCol="0">
            <a:normAutofit/>
          </a:bodyPr>
          <a:lstStyle/>
          <a:p>
            <a:pPr marL="102870"/>
            <a:r>
              <a:rPr lang="fr-FR" b="1" dirty="0"/>
              <a:t>Les Fléaux sont des êtres aviaires à l’aspect horrifique. Ils ont été créés par </a:t>
            </a:r>
            <a:r>
              <a:rPr lang="fr-FR" b="1" dirty="0" err="1"/>
              <a:t>Ketil</a:t>
            </a:r>
            <a:r>
              <a:rPr lang="fr-FR" b="1" dirty="0"/>
              <a:t> pour l’aider à contrôler les âmes des damnés récalcitrants du plan d’Inkor.</a:t>
            </a:r>
          </a:p>
          <a:p>
            <a:pPr marL="102870"/>
            <a:r>
              <a:rPr lang="fr-FR" b="1" dirty="0"/>
              <a:t>Les Fléaux sont capables d’avaler les âmes des défunts et les recracher là où ils veulent qu’elles soient.</a:t>
            </a:r>
          </a:p>
          <a:p>
            <a:pPr marL="102870"/>
            <a:r>
              <a:rPr lang="fr-FR" b="1" dirty="0"/>
              <a:t>Les Fléaux sont parfois confondus avec les Faucheurs.</a:t>
            </a:r>
            <a:endParaRPr lang="en-US" b="1" dirty="0"/>
          </a:p>
        </p:txBody>
      </p:sp>
      <p:pic>
        <p:nvPicPr>
          <p:cNvPr id="6" name="Image 5" descr="Une image contenant habits, personne, tenue, femme&#10;&#10;Description générée automatiquement">
            <a:extLst>
              <a:ext uri="{FF2B5EF4-FFF2-40B4-BE49-F238E27FC236}">
                <a16:creationId xmlns:a16="http://schemas.microsoft.com/office/drawing/2014/main" id="{BA8495F3-A93D-46E9-AD1B-F6C81BED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8" y="1"/>
            <a:ext cx="273231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09A4B9-4617-40F6-84A5-6FE0E8E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CE0EEE-EF4B-4953-AC72-DD25A8EB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62CE0F-9F9D-4F09-B9F9-2EDB972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1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6304653-BFD9-4CC6-A6FF-91B6A944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-2"/>
            <a:ext cx="2749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DEFBAC-0825-4ECA-A63D-F43D074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B554C1-0E2D-473F-95E2-41C874F2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" y="-1"/>
            <a:ext cx="27490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8D03-1D60-4621-A842-AD8942FB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6" y="0"/>
            <a:ext cx="274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4C3A7F-0D0E-4DFD-A779-E575A51B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54197EB-E804-4E4C-AC34-94FA4B69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4"/>
            <a:ext cx="2749063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77EAD1B-C86D-4A7E-B642-9B0C154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6"/>
            <a:ext cx="2749063" cy="68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9BB0504-2D46-4C06-8F62-E418A37E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8" y="0"/>
            <a:ext cx="2749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76B389-C2F0-4F09-94EA-72E80622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4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E60F854-4B9B-4762-8C21-EF1129B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" y="0"/>
            <a:ext cx="2749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480E2F75-FE0A-46E2-99D5-38E4E754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3" y="0"/>
            <a:ext cx="2749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F649EBC-FA14-46D5-8A14-0F4E449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2" y="-7"/>
            <a:ext cx="2749061" cy="6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0C369-12D7-4E42-AF7D-39AD7797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0"/>
            <a:ext cx="27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234F87A-C0BE-4DE7-A2F5-02E41C79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-10"/>
            <a:ext cx="2772544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26AB54B-6F5F-415D-968B-1A6181D3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9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8CBA3CF-8515-4E97-B2A2-0761F02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0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169E47AD-CBE9-4887-895E-2C1779ED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6DAD457D-E79F-42E7-9F59-FE5CEC87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7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5103B54A-05E3-4C00-B777-1085189D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-12"/>
            <a:ext cx="2789152" cy="68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7AC075-2D3D-4E02-9377-BFDA756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2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2915D52-C455-4200-B834-D31DF1BF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7" y="-13"/>
            <a:ext cx="2789151" cy="68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D6A0DB25-7241-4ED6-BE4F-BF751048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1" y="0"/>
            <a:ext cx="27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9630D4-D43D-411E-96C7-174FA2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6" y="-15"/>
            <a:ext cx="2816056" cy="68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42FB21-9F09-4D3B-9C9B-FE5B942F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8" y="-16"/>
            <a:ext cx="2812816" cy="68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oleil 31">
            <a:extLst>
              <a:ext uri="{FF2B5EF4-FFF2-40B4-BE49-F238E27FC236}">
                <a16:creationId xmlns:a16="http://schemas.microsoft.com/office/drawing/2014/main" id="{D550BA74-F187-4A2A-B879-7452DA29CB32}"/>
              </a:ext>
            </a:extLst>
          </p:cNvPr>
          <p:cNvSpPr/>
          <p:nvPr/>
        </p:nvSpPr>
        <p:spPr>
          <a:xfrm>
            <a:off x="11314544" y="0"/>
            <a:ext cx="878953" cy="1025236"/>
          </a:xfrm>
          <a:prstGeom prst="sun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33C34D-7E71-469A-A248-4B5D8417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" y="-18"/>
            <a:ext cx="2825472" cy="6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8D456AB-2BD2-43AA-81F4-9A79A7B7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1" y="0"/>
            <a:ext cx="28254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2" y="5947684"/>
            <a:ext cx="4247651" cy="7769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C000"/>
                </a:solidFill>
              </a:rPr>
              <a:t>Les </a:t>
            </a:r>
            <a:r>
              <a:rPr lang="en-US" sz="4400" b="1" dirty="0" err="1">
                <a:solidFill>
                  <a:srgbClr val="FFC000"/>
                </a:solidFill>
              </a:rPr>
              <a:t>Fléaux</a:t>
            </a:r>
            <a:endParaRPr lang="en-US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285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670" y="526472"/>
            <a:ext cx="5521094" cy="5809673"/>
          </a:xfrm>
        </p:spPr>
        <p:txBody>
          <a:bodyPr vert="horz" lIns="91440" tIns="45720" rIns="91440" bIns="45720" rtlCol="0">
            <a:normAutofit/>
          </a:bodyPr>
          <a:lstStyle/>
          <a:p>
            <a:pPr marL="102870"/>
            <a:r>
              <a:rPr lang="fr-FR" b="1" dirty="0"/>
              <a:t>Les </a:t>
            </a:r>
            <a:r>
              <a:rPr lang="fr-FR" b="1" dirty="0" err="1"/>
              <a:t>Myrkin</a:t>
            </a:r>
            <a:r>
              <a:rPr lang="fr-FR" b="1" dirty="0"/>
              <a:t> (Vivants Sauvages) sont un peuple qui est similaire aux humains mais qui ont des tatouages naturels écarlates, violets ou noirs. Une chevelure noire, leur culture est semblable à celle des clans de </a:t>
            </a:r>
            <a:r>
              <a:rPr lang="fr-FR" b="1" dirty="0" err="1"/>
              <a:t>Gaznag</a:t>
            </a:r>
            <a:r>
              <a:rPr lang="fr-FR" b="1" dirty="0"/>
              <a:t> mais ils sont nomades. Ils ont été créés par la divinité supérieure Vuk et la divinité inférieure </a:t>
            </a:r>
            <a:r>
              <a:rPr lang="fr-FR" b="1" dirty="0" err="1"/>
              <a:t>Ketil</a:t>
            </a:r>
            <a:r>
              <a:rPr lang="fr-FR" b="1" dirty="0"/>
              <a:t>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Myrkin</a:t>
            </a:r>
            <a:r>
              <a:rPr lang="fr-FR" b="1" dirty="0"/>
              <a:t> sont parfois attribués aux créations de Thariss.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Myrkin</a:t>
            </a:r>
            <a:r>
              <a:rPr lang="fr-FR" b="1" dirty="0"/>
              <a:t> sont parfois confondus avec les clans de </a:t>
            </a:r>
            <a:r>
              <a:rPr lang="fr-FR" b="1" dirty="0" err="1"/>
              <a:t>Gaznag</a:t>
            </a:r>
            <a:r>
              <a:rPr lang="fr-FR" b="1" dirty="0"/>
              <a:t> ou encore avec les Norrim.</a:t>
            </a:r>
            <a:endParaRPr lang="en-US" b="1" dirty="0"/>
          </a:p>
        </p:txBody>
      </p:sp>
      <p:pic>
        <p:nvPicPr>
          <p:cNvPr id="6" name="Image 5" descr="Une image contenant habits, personne, tenue, femme&#10;&#10;Description générée automatiquement">
            <a:extLst>
              <a:ext uri="{FF2B5EF4-FFF2-40B4-BE49-F238E27FC236}">
                <a16:creationId xmlns:a16="http://schemas.microsoft.com/office/drawing/2014/main" id="{BA8495F3-A93D-46E9-AD1B-F6C81BED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8" y="1"/>
            <a:ext cx="273231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09A4B9-4617-40F6-84A5-6FE0E8E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CE0EEE-EF4B-4953-AC72-DD25A8EB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62CE0F-9F9D-4F09-B9F9-2EDB972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1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6304653-BFD9-4CC6-A6FF-91B6A944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-2"/>
            <a:ext cx="2749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DEFBAC-0825-4ECA-A63D-F43D074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B554C1-0E2D-473F-95E2-41C874F2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" y="-1"/>
            <a:ext cx="27490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8D03-1D60-4621-A842-AD8942FB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6" y="0"/>
            <a:ext cx="274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4C3A7F-0D0E-4DFD-A779-E575A51B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54197EB-E804-4E4C-AC34-94FA4B69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4"/>
            <a:ext cx="2749063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77EAD1B-C86D-4A7E-B642-9B0C154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6"/>
            <a:ext cx="2749063" cy="68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9BB0504-2D46-4C06-8F62-E418A37E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8" y="0"/>
            <a:ext cx="2749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76B389-C2F0-4F09-94EA-72E80622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4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E60F854-4B9B-4762-8C21-EF1129B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" y="0"/>
            <a:ext cx="2749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480E2F75-FE0A-46E2-99D5-38E4E754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3" y="0"/>
            <a:ext cx="2749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F649EBC-FA14-46D5-8A14-0F4E449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2" y="-7"/>
            <a:ext cx="2749061" cy="6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0C369-12D7-4E42-AF7D-39AD7797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0"/>
            <a:ext cx="27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234F87A-C0BE-4DE7-A2F5-02E41C79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-10"/>
            <a:ext cx="2772544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26AB54B-6F5F-415D-968B-1A6181D3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9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8CBA3CF-8515-4E97-B2A2-0761F02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0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169E47AD-CBE9-4887-895E-2C1779ED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6DAD457D-E79F-42E7-9F59-FE5CEC87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7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5103B54A-05E3-4C00-B777-1085189D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-12"/>
            <a:ext cx="2789152" cy="68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7AC075-2D3D-4E02-9377-BFDA756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2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2915D52-C455-4200-B834-D31DF1BF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7" y="-13"/>
            <a:ext cx="2789151" cy="68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D6A0DB25-7241-4ED6-BE4F-BF751048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1" y="0"/>
            <a:ext cx="27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9630D4-D43D-411E-96C7-174FA2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6" y="-15"/>
            <a:ext cx="2816056" cy="68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42FB21-9F09-4D3B-9C9B-FE5B942F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8" y="-16"/>
            <a:ext cx="2812816" cy="68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oleil 31">
            <a:extLst>
              <a:ext uri="{FF2B5EF4-FFF2-40B4-BE49-F238E27FC236}">
                <a16:creationId xmlns:a16="http://schemas.microsoft.com/office/drawing/2014/main" id="{D550BA74-F187-4A2A-B879-7452DA29CB32}"/>
              </a:ext>
            </a:extLst>
          </p:cNvPr>
          <p:cNvSpPr/>
          <p:nvPr/>
        </p:nvSpPr>
        <p:spPr>
          <a:xfrm>
            <a:off x="11314544" y="0"/>
            <a:ext cx="878953" cy="1025236"/>
          </a:xfrm>
          <a:prstGeom prst="sun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90DAE8-AA5C-4BF8-9168-D3C4364F7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1" y="-18"/>
            <a:ext cx="2819150" cy="6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2" y="5947684"/>
            <a:ext cx="4247651" cy="7769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C000"/>
                </a:solidFill>
              </a:rPr>
              <a:t>Les </a:t>
            </a:r>
            <a:r>
              <a:rPr lang="en-US" sz="4400" b="1" dirty="0" err="1">
                <a:solidFill>
                  <a:srgbClr val="FFC000"/>
                </a:solidFill>
              </a:rPr>
              <a:t>Myrkin</a:t>
            </a:r>
            <a:endParaRPr lang="en-US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670" y="526472"/>
            <a:ext cx="5521094" cy="5809673"/>
          </a:xfrm>
        </p:spPr>
        <p:txBody>
          <a:bodyPr vert="horz" lIns="91440" tIns="45720" rIns="91440" bIns="45720" rtlCol="0">
            <a:normAutofit/>
          </a:bodyPr>
          <a:lstStyle/>
          <a:p>
            <a:pPr marL="102870"/>
            <a:r>
              <a:rPr lang="fr-FR" b="1" dirty="0"/>
              <a:t>Les Furies ont été créées par </a:t>
            </a:r>
            <a:r>
              <a:rPr lang="fr-FR" b="1" dirty="0" err="1"/>
              <a:t>Ketil</a:t>
            </a:r>
            <a:r>
              <a:rPr lang="fr-FR" b="1" dirty="0"/>
              <a:t> afin de malmener les esprits des damnés continuellement. Elles sont toutes féminines et ont un aspect aviaire et démoniaque à la fois.</a:t>
            </a:r>
          </a:p>
          <a:p>
            <a:pPr marL="102870"/>
            <a:r>
              <a:rPr lang="fr-FR" b="1" dirty="0"/>
              <a:t>Les Furies sont capables de faire revivre les pires cauchemars des défunts.</a:t>
            </a:r>
          </a:p>
          <a:p>
            <a:pPr marL="102870"/>
            <a:r>
              <a:rPr lang="fr-FR" b="1" dirty="0"/>
              <a:t>Les Furies se voient attribuées un cri si strident qu’il pourrait détruire l’âme d’un vivant.</a:t>
            </a:r>
            <a:endParaRPr lang="en-US" b="1" dirty="0"/>
          </a:p>
        </p:txBody>
      </p:sp>
      <p:pic>
        <p:nvPicPr>
          <p:cNvPr id="6" name="Image 5" descr="Une image contenant habits, personne, tenue, femme&#10;&#10;Description générée automatiquement">
            <a:extLst>
              <a:ext uri="{FF2B5EF4-FFF2-40B4-BE49-F238E27FC236}">
                <a16:creationId xmlns:a16="http://schemas.microsoft.com/office/drawing/2014/main" id="{BA8495F3-A93D-46E9-AD1B-F6C81BED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8" y="1"/>
            <a:ext cx="273231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09A4B9-4617-40F6-84A5-6FE0E8E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CE0EEE-EF4B-4953-AC72-DD25A8EB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62CE0F-9F9D-4F09-B9F9-2EDB972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1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6304653-BFD9-4CC6-A6FF-91B6A944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-2"/>
            <a:ext cx="2749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DEFBAC-0825-4ECA-A63D-F43D074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B554C1-0E2D-473F-95E2-41C874F2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" y="-1"/>
            <a:ext cx="27490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8D03-1D60-4621-A842-AD8942FB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6" y="0"/>
            <a:ext cx="274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4C3A7F-0D0E-4DFD-A779-E575A51B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54197EB-E804-4E4C-AC34-94FA4B69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4"/>
            <a:ext cx="2749063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77EAD1B-C86D-4A7E-B642-9B0C154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6"/>
            <a:ext cx="2749063" cy="68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9BB0504-2D46-4C06-8F62-E418A37E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8" y="0"/>
            <a:ext cx="2749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76B389-C2F0-4F09-94EA-72E80622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4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E60F854-4B9B-4762-8C21-EF1129B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" y="0"/>
            <a:ext cx="2749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480E2F75-FE0A-46E2-99D5-38E4E754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3" y="0"/>
            <a:ext cx="2749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F649EBC-FA14-46D5-8A14-0F4E449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2" y="-7"/>
            <a:ext cx="2749061" cy="6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0C369-12D7-4E42-AF7D-39AD7797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0"/>
            <a:ext cx="27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234F87A-C0BE-4DE7-A2F5-02E41C79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-10"/>
            <a:ext cx="2772544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26AB54B-6F5F-415D-968B-1A6181D3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9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8CBA3CF-8515-4E97-B2A2-0761F02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0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169E47AD-CBE9-4887-895E-2C1779ED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6DAD457D-E79F-42E7-9F59-FE5CEC87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7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5103B54A-05E3-4C00-B777-1085189D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-12"/>
            <a:ext cx="2789152" cy="68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7AC075-2D3D-4E02-9377-BFDA756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2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2915D52-C455-4200-B834-D31DF1BF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7" y="-13"/>
            <a:ext cx="2789151" cy="68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D6A0DB25-7241-4ED6-BE4F-BF751048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1" y="0"/>
            <a:ext cx="27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9630D4-D43D-411E-96C7-174FA2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6" y="-15"/>
            <a:ext cx="2816056" cy="68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42FB21-9F09-4D3B-9C9B-FE5B942F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8" y="-16"/>
            <a:ext cx="2812816" cy="68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oleil 31">
            <a:extLst>
              <a:ext uri="{FF2B5EF4-FFF2-40B4-BE49-F238E27FC236}">
                <a16:creationId xmlns:a16="http://schemas.microsoft.com/office/drawing/2014/main" id="{D550BA74-F187-4A2A-B879-7452DA29CB32}"/>
              </a:ext>
            </a:extLst>
          </p:cNvPr>
          <p:cNvSpPr/>
          <p:nvPr/>
        </p:nvSpPr>
        <p:spPr>
          <a:xfrm>
            <a:off x="11314544" y="0"/>
            <a:ext cx="878953" cy="1025236"/>
          </a:xfrm>
          <a:prstGeom prst="sun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33C34D-7E71-469A-A248-4B5D8417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" y="-18"/>
            <a:ext cx="2825472" cy="6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E3C4436-B303-485A-9610-2BA36A0F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5" y="0"/>
            <a:ext cx="28294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2" y="5947684"/>
            <a:ext cx="4247651" cy="7769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C000"/>
                </a:solidFill>
              </a:rPr>
              <a:t>Les Furies</a:t>
            </a:r>
          </a:p>
        </p:txBody>
      </p:sp>
    </p:spTree>
    <p:extLst>
      <p:ext uri="{BB962C8B-B14F-4D97-AF65-F5344CB8AC3E}">
        <p14:creationId xmlns:p14="http://schemas.microsoft.com/office/powerpoint/2010/main" val="21796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670" y="526472"/>
            <a:ext cx="5521094" cy="5809673"/>
          </a:xfrm>
        </p:spPr>
        <p:txBody>
          <a:bodyPr vert="horz" lIns="91440" tIns="45720" rIns="91440" bIns="45720" rtlCol="0">
            <a:normAutofit/>
          </a:bodyPr>
          <a:lstStyle/>
          <a:p>
            <a:pPr marL="102870"/>
            <a:r>
              <a:rPr lang="fr-FR" b="1" dirty="0"/>
              <a:t>Les Faucheurs sont des êtres aviaires et reptiliens. Leurs griffes sont extrêmement longues et acérées. Ils ont étés créés par </a:t>
            </a:r>
            <a:r>
              <a:rPr lang="fr-FR" b="1" dirty="0" err="1"/>
              <a:t>Ketil</a:t>
            </a:r>
            <a:r>
              <a:rPr lang="fr-FR" b="1" dirty="0"/>
              <a:t> pour être les destructeurs des âmes les plus anciennes et les plus faibles.</a:t>
            </a:r>
          </a:p>
          <a:p>
            <a:pPr marL="102870"/>
            <a:r>
              <a:rPr lang="fr-FR" b="1" dirty="0"/>
              <a:t>Les Faucheurs sont parfois confondus avec les Fléaux.</a:t>
            </a:r>
          </a:p>
          <a:p>
            <a:pPr marL="102870"/>
            <a:r>
              <a:rPr lang="fr-FR" b="1" dirty="0"/>
              <a:t>Les Faucheurs et les Furies sont en perpétuelle rivalité.</a:t>
            </a:r>
            <a:endParaRPr lang="en-US" b="1" dirty="0"/>
          </a:p>
        </p:txBody>
      </p:sp>
      <p:pic>
        <p:nvPicPr>
          <p:cNvPr id="6" name="Image 5" descr="Une image contenant habits, personne, tenue, femme&#10;&#10;Description générée automatiquement">
            <a:extLst>
              <a:ext uri="{FF2B5EF4-FFF2-40B4-BE49-F238E27FC236}">
                <a16:creationId xmlns:a16="http://schemas.microsoft.com/office/drawing/2014/main" id="{BA8495F3-A93D-46E9-AD1B-F6C81BED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8" y="1"/>
            <a:ext cx="273231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09A4B9-4617-40F6-84A5-6FE0E8E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CE0EEE-EF4B-4953-AC72-DD25A8EB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62CE0F-9F9D-4F09-B9F9-2EDB972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1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6304653-BFD9-4CC6-A6FF-91B6A944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-2"/>
            <a:ext cx="2749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DEFBAC-0825-4ECA-A63D-F43D074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B554C1-0E2D-473F-95E2-41C874F2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" y="-1"/>
            <a:ext cx="27490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8D03-1D60-4621-A842-AD8942FB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6" y="0"/>
            <a:ext cx="274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4C3A7F-0D0E-4DFD-A779-E575A51B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54197EB-E804-4E4C-AC34-94FA4B69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4"/>
            <a:ext cx="2749063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77EAD1B-C86D-4A7E-B642-9B0C154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6"/>
            <a:ext cx="2749063" cy="68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9BB0504-2D46-4C06-8F62-E418A37E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8" y="0"/>
            <a:ext cx="2749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76B389-C2F0-4F09-94EA-72E80622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4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E60F854-4B9B-4762-8C21-EF1129B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" y="0"/>
            <a:ext cx="2749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480E2F75-FE0A-46E2-99D5-38E4E754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3" y="0"/>
            <a:ext cx="2749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F649EBC-FA14-46D5-8A14-0F4E449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2" y="-7"/>
            <a:ext cx="2749061" cy="6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0C369-12D7-4E42-AF7D-39AD7797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0"/>
            <a:ext cx="27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234F87A-C0BE-4DE7-A2F5-02E41C79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-10"/>
            <a:ext cx="2772544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26AB54B-6F5F-415D-968B-1A6181D3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9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8CBA3CF-8515-4E97-B2A2-0761F02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0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169E47AD-CBE9-4887-895E-2C1779ED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6DAD457D-E79F-42E7-9F59-FE5CEC87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7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5103B54A-05E3-4C00-B777-1085189D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-12"/>
            <a:ext cx="2789152" cy="68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7AC075-2D3D-4E02-9377-BFDA756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2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2915D52-C455-4200-B834-D31DF1BF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7" y="-13"/>
            <a:ext cx="2789151" cy="68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D6A0DB25-7241-4ED6-BE4F-BF751048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1" y="0"/>
            <a:ext cx="27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9630D4-D43D-411E-96C7-174FA2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6" y="-15"/>
            <a:ext cx="2816056" cy="68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42FB21-9F09-4D3B-9C9B-FE5B942F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8" y="-16"/>
            <a:ext cx="2812816" cy="68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oleil 31">
            <a:extLst>
              <a:ext uri="{FF2B5EF4-FFF2-40B4-BE49-F238E27FC236}">
                <a16:creationId xmlns:a16="http://schemas.microsoft.com/office/drawing/2014/main" id="{D550BA74-F187-4A2A-B879-7452DA29CB32}"/>
              </a:ext>
            </a:extLst>
          </p:cNvPr>
          <p:cNvSpPr/>
          <p:nvPr/>
        </p:nvSpPr>
        <p:spPr>
          <a:xfrm>
            <a:off x="11314544" y="0"/>
            <a:ext cx="878953" cy="1025236"/>
          </a:xfrm>
          <a:prstGeom prst="sun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33C34D-7E71-469A-A248-4B5D8417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57" y="-21"/>
            <a:ext cx="2825472" cy="6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89CED1E-9FA0-44E9-AC43-EAB6004A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52" y="0"/>
            <a:ext cx="28357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2" y="5947684"/>
            <a:ext cx="4247651" cy="7769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C000"/>
                </a:solidFill>
              </a:rPr>
              <a:t>Les Faucheurs</a:t>
            </a:r>
          </a:p>
        </p:txBody>
      </p:sp>
    </p:spTree>
    <p:extLst>
      <p:ext uri="{BB962C8B-B14F-4D97-AF65-F5344CB8AC3E}">
        <p14:creationId xmlns:p14="http://schemas.microsoft.com/office/powerpoint/2010/main" val="22389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670" y="526472"/>
            <a:ext cx="5521094" cy="5809673"/>
          </a:xfrm>
        </p:spPr>
        <p:txBody>
          <a:bodyPr vert="horz" lIns="91440" tIns="45720" rIns="91440" bIns="45720" rtlCol="0">
            <a:normAutofit/>
          </a:bodyPr>
          <a:lstStyle/>
          <a:p>
            <a:pPr marL="102870"/>
            <a:r>
              <a:rPr lang="fr-FR" b="1" dirty="0"/>
              <a:t>Les Sphinx sont des êtres au corps de lion, aux ailes d’aigles et à la tête humanoïde. Ils ont été créés par Inkor afin d’avoir une source continue d’âmes car les Sphinx tuent chaque personne incapable de répondre à l’énigme qu’ils posent.</a:t>
            </a:r>
          </a:p>
          <a:p>
            <a:pPr marL="102870"/>
            <a:r>
              <a:rPr lang="fr-FR" b="1" dirty="0"/>
              <a:t>Les Sphinx se voient attribués la capacité de voyager entre le plan d’Inkor et le plan de </a:t>
            </a:r>
            <a:r>
              <a:rPr lang="fr-FR" b="1" dirty="0" err="1"/>
              <a:t>Sif</a:t>
            </a:r>
            <a:r>
              <a:rPr lang="fr-FR" b="1" dirty="0"/>
              <a:t>.</a:t>
            </a:r>
          </a:p>
          <a:p>
            <a:pPr marL="102870"/>
            <a:r>
              <a:rPr lang="fr-FR" b="1" dirty="0"/>
              <a:t>Les Sphinx sont réputés dans les légendes comme ayant un lien très puissant avec le mana.</a:t>
            </a:r>
            <a:endParaRPr lang="en-US" b="1" dirty="0"/>
          </a:p>
        </p:txBody>
      </p:sp>
      <p:pic>
        <p:nvPicPr>
          <p:cNvPr id="6" name="Image 5" descr="Une image contenant habits, personne, tenue, femme&#10;&#10;Description générée automatiquement">
            <a:extLst>
              <a:ext uri="{FF2B5EF4-FFF2-40B4-BE49-F238E27FC236}">
                <a16:creationId xmlns:a16="http://schemas.microsoft.com/office/drawing/2014/main" id="{BA8495F3-A93D-46E9-AD1B-F6C81BED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8" y="1"/>
            <a:ext cx="273231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09A4B9-4617-40F6-84A5-6FE0E8E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CE0EEE-EF4B-4953-AC72-DD25A8EB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62CE0F-9F9D-4F09-B9F9-2EDB972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1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6304653-BFD9-4CC6-A6FF-91B6A944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-2"/>
            <a:ext cx="2749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DEFBAC-0825-4ECA-A63D-F43D074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B554C1-0E2D-473F-95E2-41C874F2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" y="-1"/>
            <a:ext cx="27490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8D03-1D60-4621-A842-AD8942FB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6" y="0"/>
            <a:ext cx="274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4C3A7F-0D0E-4DFD-A779-E575A51B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54197EB-E804-4E4C-AC34-94FA4B69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4"/>
            <a:ext cx="2749063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77EAD1B-C86D-4A7E-B642-9B0C154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6"/>
            <a:ext cx="2749063" cy="68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9BB0504-2D46-4C06-8F62-E418A37E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8" y="0"/>
            <a:ext cx="2749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76B389-C2F0-4F09-94EA-72E80622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4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E60F854-4B9B-4762-8C21-EF1129B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" y="0"/>
            <a:ext cx="2749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480E2F75-FE0A-46E2-99D5-38E4E754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3" y="0"/>
            <a:ext cx="2749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F649EBC-FA14-46D5-8A14-0F4E449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2" y="-7"/>
            <a:ext cx="2749061" cy="6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0C369-12D7-4E42-AF7D-39AD7797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0"/>
            <a:ext cx="27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234F87A-C0BE-4DE7-A2F5-02E41C79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-10"/>
            <a:ext cx="2772544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26AB54B-6F5F-415D-968B-1A6181D3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9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8CBA3CF-8515-4E97-B2A2-0761F02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0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169E47AD-CBE9-4887-895E-2C1779ED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6DAD457D-E79F-42E7-9F59-FE5CEC87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7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5103B54A-05E3-4C00-B777-1085189D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-12"/>
            <a:ext cx="2789152" cy="68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7AC075-2D3D-4E02-9377-BFDA756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2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2915D52-C455-4200-B834-D31DF1BF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7" y="-13"/>
            <a:ext cx="2789151" cy="68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D6A0DB25-7241-4ED6-BE4F-BF751048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1" y="0"/>
            <a:ext cx="27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9630D4-D43D-411E-96C7-174FA2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6" y="-15"/>
            <a:ext cx="2816056" cy="68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42FB21-9F09-4D3B-9C9B-FE5B942F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8" y="-16"/>
            <a:ext cx="2812816" cy="68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oleil 31">
            <a:extLst>
              <a:ext uri="{FF2B5EF4-FFF2-40B4-BE49-F238E27FC236}">
                <a16:creationId xmlns:a16="http://schemas.microsoft.com/office/drawing/2014/main" id="{D550BA74-F187-4A2A-B879-7452DA29CB32}"/>
              </a:ext>
            </a:extLst>
          </p:cNvPr>
          <p:cNvSpPr/>
          <p:nvPr/>
        </p:nvSpPr>
        <p:spPr>
          <a:xfrm>
            <a:off x="11314544" y="0"/>
            <a:ext cx="878953" cy="1025236"/>
          </a:xfrm>
          <a:prstGeom prst="sun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33C34D-7E71-469A-A248-4B5D8417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" y="-18"/>
            <a:ext cx="2825472" cy="6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96E484EF-2991-44DA-B3A7-B55EBF2F9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73" y="-20"/>
            <a:ext cx="2833449" cy="685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2" y="5947684"/>
            <a:ext cx="4247651" cy="7769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C000"/>
                </a:solidFill>
              </a:rPr>
              <a:t>Les Sphinx</a:t>
            </a:r>
          </a:p>
        </p:txBody>
      </p:sp>
    </p:spTree>
    <p:extLst>
      <p:ext uri="{BB962C8B-B14F-4D97-AF65-F5344CB8AC3E}">
        <p14:creationId xmlns:p14="http://schemas.microsoft.com/office/powerpoint/2010/main" val="323628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670" y="526472"/>
            <a:ext cx="5521094" cy="5809673"/>
          </a:xfrm>
        </p:spPr>
        <p:txBody>
          <a:bodyPr vert="horz" lIns="91440" tIns="45720" rIns="91440" bIns="45720" rtlCol="0">
            <a:normAutofit/>
          </a:bodyPr>
          <a:lstStyle/>
          <a:p>
            <a:pPr marL="102870"/>
            <a:r>
              <a:rPr lang="fr-FR" b="1" dirty="0"/>
              <a:t>Les </a:t>
            </a:r>
            <a:r>
              <a:rPr lang="fr-FR" b="1" dirty="0" err="1"/>
              <a:t>Wemics</a:t>
            </a:r>
            <a:r>
              <a:rPr lang="fr-FR" b="1" dirty="0"/>
              <a:t> sont des êtres aquatiques qui vivent dans les abysses marines. Ils ont été créés par Inkor afin d’envoyer des âmes d’êtres marins dans son plan.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Wemics</a:t>
            </a:r>
            <a:r>
              <a:rPr lang="fr-FR" b="1" dirty="0"/>
              <a:t> sont peu connus des races terrestres.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Wemics</a:t>
            </a:r>
            <a:r>
              <a:rPr lang="fr-FR" b="1" dirty="0"/>
              <a:t>, dans les légendes, attaquent par groupe de 20 individus et causent de véritables massacres.</a:t>
            </a:r>
            <a:endParaRPr lang="en-US" b="1" dirty="0"/>
          </a:p>
        </p:txBody>
      </p:sp>
      <p:pic>
        <p:nvPicPr>
          <p:cNvPr id="6" name="Image 5" descr="Une image contenant habits, personne, tenue, femme&#10;&#10;Description générée automatiquement">
            <a:extLst>
              <a:ext uri="{FF2B5EF4-FFF2-40B4-BE49-F238E27FC236}">
                <a16:creationId xmlns:a16="http://schemas.microsoft.com/office/drawing/2014/main" id="{BA8495F3-A93D-46E9-AD1B-F6C81BED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8" y="1"/>
            <a:ext cx="273231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09A4B9-4617-40F6-84A5-6FE0E8E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CE0EEE-EF4B-4953-AC72-DD25A8EB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62CE0F-9F9D-4F09-B9F9-2EDB972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1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6304653-BFD9-4CC6-A6FF-91B6A944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-2"/>
            <a:ext cx="2749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DEFBAC-0825-4ECA-A63D-F43D074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B554C1-0E2D-473F-95E2-41C874F2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" y="-1"/>
            <a:ext cx="27490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8D03-1D60-4621-A842-AD8942FB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6" y="0"/>
            <a:ext cx="274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4C3A7F-0D0E-4DFD-A779-E575A51B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54197EB-E804-4E4C-AC34-94FA4B69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4"/>
            <a:ext cx="2749063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77EAD1B-C86D-4A7E-B642-9B0C154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6"/>
            <a:ext cx="2749063" cy="68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9BB0504-2D46-4C06-8F62-E418A37E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8" y="0"/>
            <a:ext cx="2749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76B389-C2F0-4F09-94EA-72E80622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4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E60F854-4B9B-4762-8C21-EF1129B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" y="0"/>
            <a:ext cx="2749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480E2F75-FE0A-46E2-99D5-38E4E754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3" y="0"/>
            <a:ext cx="2749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F649EBC-FA14-46D5-8A14-0F4E449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2" y="-7"/>
            <a:ext cx="2749061" cy="6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0C369-12D7-4E42-AF7D-39AD7797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0"/>
            <a:ext cx="27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234F87A-C0BE-4DE7-A2F5-02E41C79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-10"/>
            <a:ext cx="2772544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26AB54B-6F5F-415D-968B-1A6181D3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9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8CBA3CF-8515-4E97-B2A2-0761F02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0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169E47AD-CBE9-4887-895E-2C1779ED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6DAD457D-E79F-42E7-9F59-FE5CEC87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7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5103B54A-05E3-4C00-B777-1085189D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-12"/>
            <a:ext cx="2789152" cy="68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7AC075-2D3D-4E02-9377-BFDA756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2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2915D52-C455-4200-B834-D31DF1BF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7" y="-13"/>
            <a:ext cx="2789151" cy="68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D6A0DB25-7241-4ED6-BE4F-BF751048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1" y="0"/>
            <a:ext cx="27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9630D4-D43D-411E-96C7-174FA2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6" y="-15"/>
            <a:ext cx="2816056" cy="68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42FB21-9F09-4D3B-9C9B-FE5B942F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8" y="-16"/>
            <a:ext cx="2812816" cy="68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oleil 31">
            <a:extLst>
              <a:ext uri="{FF2B5EF4-FFF2-40B4-BE49-F238E27FC236}">
                <a16:creationId xmlns:a16="http://schemas.microsoft.com/office/drawing/2014/main" id="{D550BA74-F187-4A2A-B879-7452DA29CB32}"/>
              </a:ext>
            </a:extLst>
          </p:cNvPr>
          <p:cNvSpPr/>
          <p:nvPr/>
        </p:nvSpPr>
        <p:spPr>
          <a:xfrm>
            <a:off x="11314544" y="0"/>
            <a:ext cx="878953" cy="1025236"/>
          </a:xfrm>
          <a:prstGeom prst="sun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33C34D-7E71-469A-A248-4B5D8417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" y="-18"/>
            <a:ext cx="2825472" cy="6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666CDDA-41C8-4FEA-AB5B-89D1A59D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1" y="0"/>
            <a:ext cx="28254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2" y="5947684"/>
            <a:ext cx="4247651" cy="7769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C000"/>
                </a:solidFill>
              </a:rPr>
              <a:t>Les </a:t>
            </a:r>
            <a:r>
              <a:rPr lang="en-US" sz="4400" b="1" dirty="0" err="1">
                <a:solidFill>
                  <a:srgbClr val="FFC000"/>
                </a:solidFill>
              </a:rPr>
              <a:t>Wemics</a:t>
            </a:r>
            <a:endParaRPr lang="en-US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6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670" y="526472"/>
            <a:ext cx="5521094" cy="5809673"/>
          </a:xfrm>
        </p:spPr>
        <p:txBody>
          <a:bodyPr vert="horz" lIns="91440" tIns="45720" rIns="91440" bIns="45720" rtlCol="0">
            <a:normAutofit/>
          </a:bodyPr>
          <a:lstStyle/>
          <a:p>
            <a:pPr marL="102870"/>
            <a:r>
              <a:rPr lang="fr-FR" b="1" dirty="0"/>
              <a:t>Les </a:t>
            </a:r>
            <a:r>
              <a:rPr lang="fr-FR" b="1" dirty="0" err="1"/>
              <a:t>Spongides</a:t>
            </a:r>
            <a:r>
              <a:rPr lang="fr-FR" b="1" dirty="0"/>
              <a:t> sont une race d’humanoïdes mi-végétaux et mi-champignons. Ils dégagent un gaz toxique extrêmement nocif. Ils ont été conçus par </a:t>
            </a:r>
            <a:r>
              <a:rPr lang="fr-FR" b="1" dirty="0" err="1"/>
              <a:t>Ketil</a:t>
            </a:r>
            <a:r>
              <a:rPr lang="fr-FR" b="1" dirty="0"/>
              <a:t> afin de causer la mort dans les zones forestières et marécageuses.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Spongides</a:t>
            </a:r>
            <a:r>
              <a:rPr lang="fr-FR" b="1" dirty="0"/>
              <a:t> dégagent toute sorte de gaz, cela peut être toxique, pour la plupart des </a:t>
            </a:r>
            <a:r>
              <a:rPr lang="fr-FR" b="1" dirty="0" err="1"/>
              <a:t>Spongides</a:t>
            </a:r>
            <a:r>
              <a:rPr lang="fr-FR" b="1" dirty="0"/>
              <a:t>, c’est le cas. Mais, ils peuvent aussi dégager des somnifères ou des gaz hallucinogènes.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Spongides</a:t>
            </a:r>
            <a:r>
              <a:rPr lang="fr-FR" b="1" dirty="0"/>
              <a:t> ont une duré de vie très longue.</a:t>
            </a:r>
            <a:endParaRPr lang="en-US" b="1" dirty="0"/>
          </a:p>
        </p:txBody>
      </p:sp>
      <p:pic>
        <p:nvPicPr>
          <p:cNvPr id="6" name="Image 5" descr="Une image contenant habits, personne, tenue, femme&#10;&#10;Description générée automatiquement">
            <a:extLst>
              <a:ext uri="{FF2B5EF4-FFF2-40B4-BE49-F238E27FC236}">
                <a16:creationId xmlns:a16="http://schemas.microsoft.com/office/drawing/2014/main" id="{BA8495F3-A93D-46E9-AD1B-F6C81BED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8" y="1"/>
            <a:ext cx="273231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09A4B9-4617-40F6-84A5-6FE0E8E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CE0EEE-EF4B-4953-AC72-DD25A8EB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62CE0F-9F9D-4F09-B9F9-2EDB972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1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6304653-BFD9-4CC6-A6FF-91B6A944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-2"/>
            <a:ext cx="2749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DEFBAC-0825-4ECA-A63D-F43D074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B554C1-0E2D-473F-95E2-41C874F2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" y="-1"/>
            <a:ext cx="27490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8D03-1D60-4621-A842-AD8942FB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6" y="0"/>
            <a:ext cx="274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4C3A7F-0D0E-4DFD-A779-E575A51B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54197EB-E804-4E4C-AC34-94FA4B69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4"/>
            <a:ext cx="2749063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77EAD1B-C86D-4A7E-B642-9B0C154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6"/>
            <a:ext cx="2749063" cy="68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9BB0504-2D46-4C06-8F62-E418A37E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8" y="0"/>
            <a:ext cx="2749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76B389-C2F0-4F09-94EA-72E80622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4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E60F854-4B9B-4762-8C21-EF1129B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" y="0"/>
            <a:ext cx="2749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480E2F75-FE0A-46E2-99D5-38E4E754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3" y="0"/>
            <a:ext cx="2749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F649EBC-FA14-46D5-8A14-0F4E449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2" y="-7"/>
            <a:ext cx="2749061" cy="6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0C369-12D7-4E42-AF7D-39AD7797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0"/>
            <a:ext cx="27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234F87A-C0BE-4DE7-A2F5-02E41C79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-10"/>
            <a:ext cx="2772544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26AB54B-6F5F-415D-968B-1A6181D3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9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8CBA3CF-8515-4E97-B2A2-0761F02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0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169E47AD-CBE9-4887-895E-2C1779ED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6DAD457D-E79F-42E7-9F59-FE5CEC87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7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5103B54A-05E3-4C00-B777-1085189D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-12"/>
            <a:ext cx="2789152" cy="68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7AC075-2D3D-4E02-9377-BFDA756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2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2915D52-C455-4200-B834-D31DF1BF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7" y="-13"/>
            <a:ext cx="2789151" cy="68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D6A0DB25-7241-4ED6-BE4F-BF751048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1" y="0"/>
            <a:ext cx="27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9630D4-D43D-411E-96C7-174FA2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6" y="-15"/>
            <a:ext cx="2816056" cy="68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42FB21-9F09-4D3B-9C9B-FE5B942F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8" y="-16"/>
            <a:ext cx="2812816" cy="68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oleil 31">
            <a:extLst>
              <a:ext uri="{FF2B5EF4-FFF2-40B4-BE49-F238E27FC236}">
                <a16:creationId xmlns:a16="http://schemas.microsoft.com/office/drawing/2014/main" id="{D550BA74-F187-4A2A-B879-7452DA29CB32}"/>
              </a:ext>
            </a:extLst>
          </p:cNvPr>
          <p:cNvSpPr/>
          <p:nvPr/>
        </p:nvSpPr>
        <p:spPr>
          <a:xfrm>
            <a:off x="11314544" y="0"/>
            <a:ext cx="878953" cy="1025236"/>
          </a:xfrm>
          <a:prstGeom prst="sun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33C34D-7E71-469A-A248-4B5D8417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50" y="-18"/>
            <a:ext cx="2825472" cy="6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76CC570-F5B1-470C-8222-B6B0B900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5" y="-20"/>
            <a:ext cx="2829415" cy="68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2" y="5947684"/>
            <a:ext cx="4247651" cy="7769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C000"/>
                </a:solidFill>
              </a:rPr>
              <a:t>Les </a:t>
            </a:r>
            <a:r>
              <a:rPr lang="en-US" sz="4400" b="1" dirty="0" err="1">
                <a:solidFill>
                  <a:srgbClr val="FFC000"/>
                </a:solidFill>
              </a:rPr>
              <a:t>Spongides</a:t>
            </a:r>
            <a:endParaRPr lang="en-US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6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42000">
              <a:schemeClr val="accent1">
                <a:lumMod val="50000"/>
              </a:schemeClr>
            </a:gs>
            <a:gs pos="20000">
              <a:schemeClr val="tx2">
                <a:lumMod val="50000"/>
              </a:schemeClr>
            </a:gs>
            <a:gs pos="72000">
              <a:schemeClr val="accent2">
                <a:lumMod val="75000"/>
              </a:schemeClr>
            </a:gs>
            <a:gs pos="10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82" y="-1"/>
            <a:ext cx="2963496" cy="1754909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>
                <a:latin typeface="Colonna MT" panose="04020805060202030203" pitchFamily="82" charset="0"/>
              </a:rPr>
              <a:t>Les </a:t>
            </a:r>
            <a:r>
              <a:rPr lang="fr-FR" sz="4800" b="1" dirty="0" err="1">
                <a:latin typeface="Colonna MT" panose="04020805060202030203" pitchFamily="82" charset="0"/>
              </a:rPr>
              <a:t>Kin</a:t>
            </a:r>
            <a:endParaRPr lang="fr-FR" sz="4800" b="1" dirty="0">
              <a:latin typeface="Colonna MT" panose="04020805060202030203" pitchFamily="8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3602" y="2710412"/>
            <a:ext cx="3115029" cy="7213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>
                <a:latin typeface="Colonna MT" panose="04020805060202030203" pitchFamily="82" charset="0"/>
              </a:rPr>
              <a:t>Les </a:t>
            </a:r>
            <a:r>
              <a:rPr lang="fr-FR" sz="3600" b="1" dirty="0" err="1">
                <a:latin typeface="Colonna MT" panose="04020805060202030203" pitchFamily="82" charset="0"/>
              </a:rPr>
              <a:t>Lerokin</a:t>
            </a:r>
            <a:endParaRPr lang="fr-FR" sz="3600" b="1" dirty="0">
              <a:latin typeface="Colonna MT" panose="04020805060202030203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>
                <a:latin typeface="Colonna MT" panose="04020805060202030203" pitchFamily="82" charset="0"/>
              </a:rPr>
              <a:t>Les </a:t>
            </a:r>
            <a:r>
              <a:rPr lang="fr-FR" sz="3600" b="1" dirty="0" err="1">
                <a:latin typeface="Colonna MT" panose="04020805060202030203" pitchFamily="82" charset="0"/>
              </a:rPr>
              <a:t>Sholkin</a:t>
            </a:r>
            <a:endParaRPr lang="fr-FR" sz="3600" b="1" dirty="0">
              <a:latin typeface="Colonna MT" panose="04020805060202030203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>
                <a:latin typeface="Colonna MT" panose="04020805060202030203" pitchFamily="82" charset="0"/>
              </a:rPr>
              <a:t>Les </a:t>
            </a:r>
            <a:r>
              <a:rPr lang="fr-FR" sz="3600" b="1" dirty="0" err="1">
                <a:latin typeface="Colonna MT" panose="04020805060202030203" pitchFamily="82" charset="0"/>
              </a:rPr>
              <a:t>Myrkin</a:t>
            </a:r>
            <a:endParaRPr lang="fr-FR" sz="3600" b="1" dirty="0"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670" y="526472"/>
            <a:ext cx="5521094" cy="5809673"/>
          </a:xfrm>
        </p:spPr>
        <p:txBody>
          <a:bodyPr vert="horz" lIns="91440" tIns="45720" rIns="91440" bIns="45720" rtlCol="0">
            <a:normAutofit/>
          </a:bodyPr>
          <a:lstStyle/>
          <a:p>
            <a:pPr marL="102870"/>
            <a:r>
              <a:rPr lang="fr-FR" b="1" dirty="0"/>
              <a:t>Les </a:t>
            </a:r>
            <a:r>
              <a:rPr lang="fr-FR" b="1" dirty="0" err="1"/>
              <a:t>Lerokin</a:t>
            </a:r>
            <a:r>
              <a:rPr lang="fr-FR" b="1" dirty="0"/>
              <a:t> (Hurleurs Sauvages) sont une race à l’aspect très « Gobelin » de grande taille mais avec une crinière soit rousse, soit brune, soit noire. Leur peau et grisâtre. Ils vivent sur l’île du </a:t>
            </a:r>
            <a:r>
              <a:rPr lang="fr-FR" b="1" dirty="0" err="1"/>
              <a:t>Lamelone</a:t>
            </a:r>
            <a:r>
              <a:rPr lang="fr-FR" b="1" dirty="0"/>
              <a:t>. Ils ne vouent aucun culte à aucune divinité.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Lerokin</a:t>
            </a:r>
            <a:r>
              <a:rPr lang="fr-FR" b="1" dirty="0"/>
              <a:t> sont parfois associés à la divinité supérieure Thariss.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Lerokin</a:t>
            </a:r>
            <a:r>
              <a:rPr lang="fr-FR" b="1" dirty="0"/>
              <a:t> sont connus comme étant des tueurs brutaux et sans émotions.</a:t>
            </a:r>
            <a:endParaRPr lang="en-US" b="1" dirty="0"/>
          </a:p>
        </p:txBody>
      </p:sp>
      <p:pic>
        <p:nvPicPr>
          <p:cNvPr id="6" name="Image 5" descr="Une image contenant habits, personne, tenue, femme&#10;&#10;Description générée automatiquement">
            <a:extLst>
              <a:ext uri="{FF2B5EF4-FFF2-40B4-BE49-F238E27FC236}">
                <a16:creationId xmlns:a16="http://schemas.microsoft.com/office/drawing/2014/main" id="{BA8495F3-A93D-46E9-AD1B-F6C81BED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8" y="1"/>
            <a:ext cx="273231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09A4B9-4617-40F6-84A5-6FE0E8E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CE0EEE-EF4B-4953-AC72-DD25A8EB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62CE0F-9F9D-4F09-B9F9-2EDB972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1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6304653-BFD9-4CC6-A6FF-91B6A944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-2"/>
            <a:ext cx="2749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DEFBAC-0825-4ECA-A63D-F43D074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B554C1-0E2D-473F-95E2-41C874F2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" y="-1"/>
            <a:ext cx="27490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8D03-1D60-4621-A842-AD8942FB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6" y="0"/>
            <a:ext cx="274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4C3A7F-0D0E-4DFD-A779-E575A51B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54197EB-E804-4E4C-AC34-94FA4B69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4"/>
            <a:ext cx="2749063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77EAD1B-C86D-4A7E-B642-9B0C154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6"/>
            <a:ext cx="2749063" cy="68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9BB0504-2D46-4C06-8F62-E418A37E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8" y="0"/>
            <a:ext cx="2749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76B389-C2F0-4F09-94EA-72E80622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4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E60F854-4B9B-4762-8C21-EF1129B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" y="0"/>
            <a:ext cx="2749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480E2F75-FE0A-46E2-99D5-38E4E754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3" y="0"/>
            <a:ext cx="2749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F649EBC-FA14-46D5-8A14-0F4E449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2" y="-7"/>
            <a:ext cx="2749061" cy="6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0C369-12D7-4E42-AF7D-39AD7797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0"/>
            <a:ext cx="27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234F87A-C0BE-4DE7-A2F5-02E41C79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-10"/>
            <a:ext cx="2772544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26AB54B-6F5F-415D-968B-1A6181D3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9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8CBA3CF-8515-4E97-B2A2-0761F02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0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169E47AD-CBE9-4887-895E-2C1779ED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6DAD457D-E79F-42E7-9F59-FE5CEC87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7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5103B54A-05E3-4C00-B777-1085189D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-12"/>
            <a:ext cx="2789152" cy="68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7AC075-2D3D-4E02-9377-BFDA756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2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2915D52-C455-4200-B834-D31DF1BF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7" y="-13"/>
            <a:ext cx="2789151" cy="68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D6A0DB25-7241-4ED6-BE4F-BF751048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1" y="0"/>
            <a:ext cx="27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9630D4-D43D-411E-96C7-174FA2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6" y="-15"/>
            <a:ext cx="2816056" cy="68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42FB21-9F09-4D3B-9C9B-FE5B942F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8" y="-16"/>
            <a:ext cx="2812816" cy="68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oleil 31">
            <a:extLst>
              <a:ext uri="{FF2B5EF4-FFF2-40B4-BE49-F238E27FC236}">
                <a16:creationId xmlns:a16="http://schemas.microsoft.com/office/drawing/2014/main" id="{D550BA74-F187-4A2A-B879-7452DA29CB32}"/>
              </a:ext>
            </a:extLst>
          </p:cNvPr>
          <p:cNvSpPr/>
          <p:nvPr/>
        </p:nvSpPr>
        <p:spPr>
          <a:xfrm>
            <a:off x="11314544" y="0"/>
            <a:ext cx="878953" cy="1025236"/>
          </a:xfrm>
          <a:prstGeom prst="sun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5FB0C1-9C25-4D0A-A831-C67DA4CE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9" y="-18"/>
            <a:ext cx="2816056" cy="6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2" y="5947684"/>
            <a:ext cx="4247651" cy="7769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C000"/>
                </a:solidFill>
              </a:rPr>
              <a:t>Les </a:t>
            </a:r>
            <a:r>
              <a:rPr lang="en-US" sz="4400" b="1" dirty="0" err="1">
                <a:solidFill>
                  <a:srgbClr val="FFC000"/>
                </a:solidFill>
              </a:rPr>
              <a:t>Lerokin</a:t>
            </a:r>
            <a:endParaRPr lang="en-US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BAC2EAB-A0D3-45AF-896D-5F4104C3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670" y="526472"/>
            <a:ext cx="5521094" cy="5809673"/>
          </a:xfrm>
        </p:spPr>
        <p:txBody>
          <a:bodyPr vert="horz" lIns="91440" tIns="45720" rIns="91440" bIns="45720" rtlCol="0">
            <a:normAutofit/>
          </a:bodyPr>
          <a:lstStyle/>
          <a:p>
            <a:pPr marL="102870"/>
            <a:r>
              <a:rPr lang="fr-FR" b="1" dirty="0"/>
              <a:t>Les </a:t>
            </a:r>
            <a:r>
              <a:rPr lang="fr-FR" b="1" dirty="0" err="1"/>
              <a:t>Sholkin</a:t>
            </a:r>
            <a:r>
              <a:rPr lang="fr-FR" b="1" dirty="0"/>
              <a:t> (Gardiens Sauvages) sont une race d’apparence de statues de pierres mais qui sont bel et bien vivante. Elles sont « Endormies » ce qui fait qu’on les prend pour des statues mais peuvent êtres « Eveillées » et là, elles se mouvent comme tout être vivant. Ils ont été créés par la divinité veillant sur le monde, </a:t>
            </a:r>
            <a:r>
              <a:rPr lang="fr-FR" b="1" dirty="0" err="1"/>
              <a:t>Sif</a:t>
            </a:r>
            <a:r>
              <a:rPr lang="fr-FR" b="1" dirty="0"/>
              <a:t>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Sholkin</a:t>
            </a:r>
            <a:r>
              <a:rPr lang="fr-FR" b="1" dirty="0"/>
              <a:t> se trouvent généralement dans les lieux magiques et antiques proches de la nature.</a:t>
            </a:r>
          </a:p>
          <a:p>
            <a:pPr marL="102870"/>
            <a:r>
              <a:rPr lang="fr-FR" b="1" dirty="0"/>
              <a:t>Les </a:t>
            </a:r>
            <a:r>
              <a:rPr lang="fr-FR" b="1" dirty="0" err="1"/>
              <a:t>Sholkin</a:t>
            </a:r>
            <a:r>
              <a:rPr lang="fr-FR" b="1" dirty="0"/>
              <a:t> sont connus à travers les légendes pour enfants.</a:t>
            </a:r>
            <a:endParaRPr lang="en-US" b="1" dirty="0"/>
          </a:p>
        </p:txBody>
      </p:sp>
      <p:pic>
        <p:nvPicPr>
          <p:cNvPr id="6" name="Image 5" descr="Une image contenant habits, personne, tenue, femme&#10;&#10;Description générée automatiquement">
            <a:extLst>
              <a:ext uri="{FF2B5EF4-FFF2-40B4-BE49-F238E27FC236}">
                <a16:creationId xmlns:a16="http://schemas.microsoft.com/office/drawing/2014/main" id="{BA8495F3-A93D-46E9-AD1B-F6C81BED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8" y="1"/>
            <a:ext cx="273231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09A4B9-4617-40F6-84A5-6FE0E8E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CE0EEE-EF4B-4953-AC72-DD25A8EB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3231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62CE0F-9F9D-4F09-B9F9-2EDB972C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6" y="0"/>
            <a:ext cx="271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6304653-BFD9-4CC6-A6FF-91B6A944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-2"/>
            <a:ext cx="274906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DEFBAC-0825-4ECA-A63D-F43D074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8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B554C1-0E2D-473F-95E2-41C874F2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" y="-1"/>
            <a:ext cx="274906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6D68D03-1D60-4621-A842-AD8942FB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6" y="0"/>
            <a:ext cx="274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4C3A7F-0D0E-4DFD-A779-E575A51B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54197EB-E804-4E4C-AC34-94FA4B69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4"/>
            <a:ext cx="2749063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77EAD1B-C86D-4A7E-B642-9B0C1547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3" y="-6"/>
            <a:ext cx="2749063" cy="685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9BB0504-2D46-4C06-8F62-E418A37E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8" y="0"/>
            <a:ext cx="27490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A76B389-C2F0-4F09-94EA-72E80622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74" y="0"/>
            <a:ext cx="2749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E60F854-4B9B-4762-8C21-EF1129B8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" y="0"/>
            <a:ext cx="2749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480E2F75-FE0A-46E2-99D5-38E4E754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3" y="0"/>
            <a:ext cx="2749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FF649EBC-FA14-46D5-8A14-0F4E449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2" y="-7"/>
            <a:ext cx="2749061" cy="68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E820C369-12D7-4E42-AF7D-39AD7797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0"/>
            <a:ext cx="2760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234F87A-C0BE-4DE7-A2F5-02E41C79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7" y="-10"/>
            <a:ext cx="2772544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26AB54B-6F5F-415D-968B-1A6181D3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9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88CBA3CF-8515-4E97-B2A2-0761F02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0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169E47AD-CBE9-4887-895E-2C1779ED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6DAD457D-E79F-42E7-9F59-FE5CEC87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7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5103B54A-05E3-4C00-B777-1085189D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-12"/>
            <a:ext cx="2789152" cy="68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7AC075-2D3D-4E02-9377-BFDA756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2" y="0"/>
            <a:ext cx="27891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2915D52-C455-4200-B834-D31DF1BF2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7" y="-13"/>
            <a:ext cx="2789151" cy="68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D6A0DB25-7241-4ED6-BE4F-BF751048C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1" y="0"/>
            <a:ext cx="279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9630D4-D43D-411E-96C7-174FA2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6" y="-15"/>
            <a:ext cx="2816056" cy="68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42FB21-9F09-4D3B-9C9B-FE5B942F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8" y="-16"/>
            <a:ext cx="2812816" cy="68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oleil 31">
            <a:extLst>
              <a:ext uri="{FF2B5EF4-FFF2-40B4-BE49-F238E27FC236}">
                <a16:creationId xmlns:a16="http://schemas.microsoft.com/office/drawing/2014/main" id="{D550BA74-F187-4A2A-B879-7452DA29CB32}"/>
              </a:ext>
            </a:extLst>
          </p:cNvPr>
          <p:cNvSpPr/>
          <p:nvPr/>
        </p:nvSpPr>
        <p:spPr>
          <a:xfrm>
            <a:off x="11314544" y="0"/>
            <a:ext cx="878953" cy="1025236"/>
          </a:xfrm>
          <a:prstGeom prst="sun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BF89917-CC6E-4F57-BE16-13971327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1" y="-18"/>
            <a:ext cx="2819150" cy="68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9CCEE7-945D-43D6-B03F-FD55EC0A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2" y="5947684"/>
            <a:ext cx="4247651" cy="7769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C000"/>
                </a:solidFill>
              </a:rPr>
              <a:t>Les </a:t>
            </a:r>
            <a:r>
              <a:rPr lang="en-US" sz="4400" b="1" dirty="0" err="1">
                <a:solidFill>
                  <a:srgbClr val="FFC000"/>
                </a:solidFill>
              </a:rPr>
              <a:t>Sholkin</a:t>
            </a:r>
            <a:endParaRPr lang="en-US" sz="4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86774"/>
      </p:ext>
    </p:extLst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Vue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TM03457515[[fn=Vue]]</Template>
  <TotalTime>3651</TotalTime>
  <Words>684</Words>
  <Application>Microsoft Office PowerPoint</Application>
  <PresentationFormat>Grand écran</PresentationFormat>
  <Paragraphs>49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Schoolbook</vt:lpstr>
      <vt:lpstr>Colonna MT</vt:lpstr>
      <vt:lpstr>Wingdings 2</vt:lpstr>
      <vt:lpstr>Vue</vt:lpstr>
      <vt:lpstr>Les Fléaux</vt:lpstr>
      <vt:lpstr>Les Furies</vt:lpstr>
      <vt:lpstr>Les Faucheurs</vt:lpstr>
      <vt:lpstr>Les Sphinx</vt:lpstr>
      <vt:lpstr>Les Wemics</vt:lpstr>
      <vt:lpstr>Les Spongides</vt:lpstr>
      <vt:lpstr>Les Kin</vt:lpstr>
      <vt:lpstr>Les Lerokin</vt:lpstr>
      <vt:lpstr>Les Sholkin</vt:lpstr>
      <vt:lpstr>Les Myrkin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Races de Thenesios</dc:title>
  <dc:creator>Blackphoenix</dc:creator>
  <cp:lastModifiedBy>Blackphoenix</cp:lastModifiedBy>
  <cp:revision>148</cp:revision>
  <dcterms:created xsi:type="dcterms:W3CDTF">2020-05-18T16:37:42Z</dcterms:created>
  <dcterms:modified xsi:type="dcterms:W3CDTF">2020-06-06T13:11:33Z</dcterms:modified>
</cp:coreProperties>
</file>